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3729" autoAdjust="0"/>
  </p:normalViewPr>
  <p:slideViewPr>
    <p:cSldViewPr>
      <p:cViewPr varScale="1">
        <p:scale>
          <a:sx n="59" d="100"/>
          <a:sy n="59" d="100"/>
        </p:scale>
        <p:origin x="-1686" y="-90"/>
      </p:cViewPr>
      <p:guideLst>
        <p:guide orient="horz" pos="2160"/>
        <p:guide pos="2880"/>
      </p:guideLst>
    </p:cSldViewPr>
  </p:slideViewPr>
  <p:notesTextViewPr>
    <p:cViewPr>
      <p:scale>
        <a:sx n="100" d="100"/>
        <a:sy n="100" d="100"/>
      </p:scale>
      <p:origin x="0" y="66"/>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85F7DC-145E-447F-87A3-66E82560F5E1}" type="datetimeFigureOut">
              <a:rPr lang="zh-TW" altLang="en-US" smtClean="0"/>
              <a:pPr/>
              <a:t>2015/5/26</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AC38A9-A9F9-450D-A766-BEAC2AF72CA9}"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sz="1200" dirty="0" smtClean="0"/>
              <a:t>Liquidation </a:t>
            </a:r>
            <a:r>
              <a:rPr lang="en-US" sz="1200" baseline="0" dirty="0" smtClean="0"/>
              <a:t> </a:t>
            </a:r>
            <a:r>
              <a:rPr lang="zh-TW" altLang="en-US" sz="1200" baseline="0" dirty="0" smtClean="0"/>
              <a:t>清算</a:t>
            </a:r>
            <a:endParaRPr lang="zh-TW" altLang="en-US" dirty="0"/>
          </a:p>
        </p:txBody>
      </p:sp>
      <p:sp>
        <p:nvSpPr>
          <p:cNvPr id="4" name="投影片編號版面配置區 3"/>
          <p:cNvSpPr>
            <a:spLocks noGrp="1"/>
          </p:cNvSpPr>
          <p:nvPr>
            <p:ph type="sldNum" sz="quarter" idx="10"/>
          </p:nvPr>
        </p:nvSpPr>
        <p:spPr/>
        <p:txBody>
          <a:bodyPr/>
          <a:lstStyle/>
          <a:p>
            <a:fld id="{56AC38A9-A9F9-450D-A766-BEAC2AF72CA9}" type="slidenum">
              <a:rPr lang="zh-TW" altLang="en-US" smtClean="0"/>
              <a:pPr/>
              <a:t>2</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Recapitalizations:  </a:t>
            </a:r>
            <a:r>
              <a:rPr lang="zh-TW" altLang="en-US" dirty="0" smtClean="0"/>
              <a:t>公司資本結構調整，在不影響公司總體股本前提下，調整債務與股本的組合。</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56AC38A9-A9F9-450D-A766-BEAC2AF72CA9}" type="slidenum">
              <a:rPr lang="zh-TW" altLang="en-US" smtClean="0"/>
              <a:pPr/>
              <a:t>3</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一般投資人無此資訊，資金不夠</a:t>
            </a:r>
            <a:endParaRPr lang="en-US" altLang="zh-TW" dirty="0" smtClean="0"/>
          </a:p>
          <a:p>
            <a:r>
              <a:rPr lang="zh-TW" altLang="en-US" dirty="0" smtClean="0"/>
              <a:t>較多是金融機構，</a:t>
            </a:r>
            <a:r>
              <a:rPr lang="en-US" altLang="zh-TW" dirty="0" smtClean="0"/>
              <a:t>EX:2008</a:t>
            </a:r>
            <a:r>
              <a:rPr lang="zh-TW" altLang="en-US" dirty="0" smtClean="0"/>
              <a:t>以前 許多投資公司有此做法   </a:t>
            </a:r>
            <a:r>
              <a:rPr lang="en-US" altLang="zh-TW" dirty="0" smtClean="0"/>
              <a:t>08</a:t>
            </a:r>
            <a:r>
              <a:rPr lang="zh-TW" altLang="en-US" dirty="0" smtClean="0"/>
              <a:t>後 因為舉債成本過高而作罷</a:t>
            </a:r>
            <a:endParaRPr lang="en-US" altLang="zh-TW" dirty="0" smtClean="0"/>
          </a:p>
          <a:p>
            <a:endParaRPr lang="en-US" altLang="zh-TW" dirty="0" smtClean="0"/>
          </a:p>
          <a:p>
            <a:r>
              <a:rPr lang="zh-TW" altLang="en-US" dirty="0" smtClean="0"/>
              <a:t>有三個問題點 </a:t>
            </a:r>
            <a:r>
              <a:rPr lang="en-US" altLang="zh-TW" dirty="0" smtClean="0"/>
              <a:t>:</a:t>
            </a:r>
            <a:r>
              <a:rPr lang="zh-TW" altLang="en-US" dirty="0" smtClean="0"/>
              <a:t>  </a:t>
            </a:r>
            <a:r>
              <a:rPr lang="en-US" altLang="zh-TW" dirty="0" smtClean="0"/>
              <a:t>1.</a:t>
            </a:r>
            <a:r>
              <a:rPr lang="zh-TW" altLang="en-US" dirty="0" smtClean="0"/>
              <a:t>圖形  </a:t>
            </a:r>
            <a:r>
              <a:rPr lang="en-US" altLang="zh-TW" dirty="0" smtClean="0"/>
              <a:t>2.</a:t>
            </a:r>
            <a:r>
              <a:rPr lang="zh-TW" altLang="en-US" dirty="0" smtClean="0"/>
              <a:t>水平或垂直整合  </a:t>
            </a:r>
            <a:r>
              <a:rPr lang="en-US" altLang="zh-TW" dirty="0" smtClean="0"/>
              <a:t>3.</a:t>
            </a:r>
            <a:r>
              <a:rPr lang="zh-TW" altLang="en-US" dirty="0" smtClean="0"/>
              <a:t>回補日在</a:t>
            </a:r>
            <a:r>
              <a:rPr lang="en-US" altLang="zh-TW" dirty="0" smtClean="0"/>
              <a:t>effective</a:t>
            </a:r>
            <a:r>
              <a:rPr lang="en-US" altLang="zh-TW" baseline="0" dirty="0" smtClean="0"/>
              <a:t> day </a:t>
            </a:r>
            <a:r>
              <a:rPr lang="zh-TW" altLang="en-US" baseline="0" smtClean="0"/>
              <a:t>之前</a:t>
            </a:r>
            <a:endParaRPr lang="zh-TW" altLang="en-US" smtClean="0"/>
          </a:p>
          <a:p>
            <a:endParaRPr lang="zh-TW" altLang="en-US"/>
          </a:p>
        </p:txBody>
      </p:sp>
      <p:sp>
        <p:nvSpPr>
          <p:cNvPr id="4" name="投影片編號版面配置區 3"/>
          <p:cNvSpPr>
            <a:spLocks noGrp="1"/>
          </p:cNvSpPr>
          <p:nvPr>
            <p:ph type="sldNum" sz="quarter" idx="10"/>
          </p:nvPr>
        </p:nvSpPr>
        <p:spPr/>
        <p:txBody>
          <a:bodyPr/>
          <a:lstStyle/>
          <a:p>
            <a:fld id="{56AC38A9-A9F9-450D-A766-BEAC2AF72CA9}" type="slidenum">
              <a:rPr lang="zh-TW" altLang="en-US" smtClean="0"/>
              <a:pPr/>
              <a:t>9</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2015/5/26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EAD13-0566-4C6C-97E7-55F17F24B09F}" type="datetimeFigureOut">
              <a:rPr lang="zh-TW" altLang="en-US" smtClean="0"/>
              <a:pPr/>
              <a:t>2015/5/26</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A0BB7-265A-403C-9275-D587AB510ED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1428737"/>
            <a:ext cx="7772400" cy="2171714"/>
          </a:xfrm>
        </p:spPr>
        <p:txBody>
          <a:bodyPr>
            <a:normAutofit/>
          </a:bodyPr>
          <a:lstStyle/>
          <a:p>
            <a:r>
              <a:rPr lang="en-US" altLang="zh-TW" dirty="0" smtClean="0"/>
              <a:t>Pairs-Trading (CH9)</a:t>
            </a:r>
            <a:br>
              <a:rPr lang="en-US" altLang="zh-TW" dirty="0" smtClean="0"/>
            </a:br>
            <a:r>
              <a:rPr lang="en-US" altLang="zh-TW" dirty="0" smtClean="0"/>
              <a:t/>
            </a:r>
            <a:br>
              <a:rPr lang="en-US" altLang="zh-TW" dirty="0" smtClean="0"/>
            </a:br>
            <a:r>
              <a:rPr lang="en-US" altLang="zh-TW" dirty="0" smtClean="0"/>
              <a:t>Risk Arbitrage Mechanics</a:t>
            </a:r>
            <a:endParaRPr lang="zh-TW" altLang="en-US" dirty="0"/>
          </a:p>
        </p:txBody>
      </p:sp>
      <p:sp>
        <p:nvSpPr>
          <p:cNvPr id="3" name="副標題 2"/>
          <p:cNvSpPr>
            <a:spLocks noGrp="1"/>
          </p:cNvSpPr>
          <p:nvPr>
            <p:ph type="subTitle" idx="1"/>
          </p:nvPr>
        </p:nvSpPr>
        <p:spPr/>
        <p:txBody>
          <a:bodyPr/>
          <a:lstStyle/>
          <a:p>
            <a:endParaRPr lang="zh-TW"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TRADING STRATEGY</a:t>
            </a:r>
            <a:endParaRPr lang="zh-TW" altLang="en-US" dirty="0"/>
          </a:p>
        </p:txBody>
      </p:sp>
      <p:sp>
        <p:nvSpPr>
          <p:cNvPr id="3" name="內容版面配置區 2"/>
          <p:cNvSpPr>
            <a:spLocks noGrp="1"/>
          </p:cNvSpPr>
          <p:nvPr>
            <p:ph idx="1"/>
          </p:nvPr>
        </p:nvSpPr>
        <p:spPr/>
        <p:txBody>
          <a:bodyPr/>
          <a:lstStyle/>
          <a:p>
            <a:r>
              <a:rPr lang="en-US" altLang="zh-TW" dirty="0" smtClean="0"/>
              <a:t>The typical trade executed is to short the bidder shares (sell high), buy the target shares (buy low), and pocket the spread. When the deal is completed, the target shares owned are exchanged for bidder shares. These bidder shares are then applied to cover the short position.</a:t>
            </a:r>
          </a:p>
          <a:p>
            <a:pPr>
              <a:buNone/>
            </a:pPr>
            <a:endParaRPr lang="en-US" altLang="zh-TW" dirty="0" smtClean="0"/>
          </a:p>
          <a:p>
            <a:endParaRPr lang="en-US" altLang="zh-TW" dirty="0" smtClean="0"/>
          </a:p>
          <a:p>
            <a:pPr>
              <a:buNone/>
            </a:pPr>
            <a:endParaRPr lang="zh-TW"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011222"/>
          </a:xfrm>
        </p:spPr>
        <p:txBody>
          <a:bodyPr/>
          <a:lstStyle/>
          <a:p>
            <a:r>
              <a:rPr lang="en-US" altLang="zh-TW" dirty="0" smtClean="0"/>
              <a:t>Example</a:t>
            </a:r>
            <a:endParaRPr lang="zh-TW" altLang="en-US" dirty="0"/>
          </a:p>
        </p:txBody>
      </p:sp>
      <p:pic>
        <p:nvPicPr>
          <p:cNvPr id="2050" name="Picture 2"/>
          <p:cNvPicPr>
            <a:picLocks noGrp="1" noChangeAspect="1" noChangeArrowheads="1"/>
          </p:cNvPicPr>
          <p:nvPr>
            <p:ph idx="1"/>
          </p:nvPr>
        </p:nvPicPr>
        <p:blipFill>
          <a:blip r:embed="rId2"/>
          <a:srcRect/>
          <a:stretch>
            <a:fillRect/>
          </a:stretch>
        </p:blipFill>
        <p:spPr bwMode="auto">
          <a:xfrm>
            <a:off x="785786" y="239592"/>
            <a:ext cx="7429552" cy="625646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後續</a:t>
            </a:r>
            <a:endParaRPr lang="zh-TW" altLang="en-US" dirty="0"/>
          </a:p>
        </p:txBody>
      </p:sp>
      <p:sp>
        <p:nvSpPr>
          <p:cNvPr id="3" name="內容版面配置區 2"/>
          <p:cNvSpPr>
            <a:spLocks noGrp="1"/>
          </p:cNvSpPr>
          <p:nvPr>
            <p:ph idx="1"/>
          </p:nvPr>
        </p:nvSpPr>
        <p:spPr/>
        <p:txBody>
          <a:bodyPr/>
          <a:lstStyle/>
          <a:p>
            <a:r>
              <a:rPr lang="en-US" altLang="zh-TW" dirty="0" smtClean="0"/>
              <a:t>We will illustrate how trading may be done during the pricing period</a:t>
            </a:r>
            <a:r>
              <a:rPr lang="zh-TW" altLang="en-US" dirty="0" smtClean="0"/>
              <a:t> </a:t>
            </a:r>
            <a:r>
              <a:rPr lang="en-US" altLang="zh-TW" dirty="0" smtClean="0"/>
              <a:t>when the exchange ratio is unclear.</a:t>
            </a:r>
          </a:p>
          <a:p>
            <a:r>
              <a:rPr lang="en-US" altLang="zh-TW" dirty="0" smtClean="0"/>
              <a:t>Next, we demonstrate how market implied deal break probability can</a:t>
            </a:r>
            <a:r>
              <a:rPr lang="zh-TW" altLang="en-US" dirty="0" smtClean="0"/>
              <a:t> </a:t>
            </a:r>
            <a:r>
              <a:rPr lang="en-US" altLang="zh-TW" dirty="0" smtClean="0"/>
              <a:t>be evaluated using the time series of the spread.</a:t>
            </a:r>
            <a:r>
              <a:rPr lang="zh-TW" altLang="en-US" dirty="0" smtClean="0"/>
              <a:t> </a:t>
            </a:r>
            <a:r>
              <a:rPr lang="en-US" altLang="zh-TW" dirty="0" smtClean="0"/>
              <a:t>(</a:t>
            </a:r>
            <a:r>
              <a:rPr lang="en-US" altLang="zh-TW" dirty="0" err="1" smtClean="0"/>
              <a:t>VaR</a:t>
            </a:r>
            <a:r>
              <a:rPr lang="en-US" altLang="zh-TW" dirty="0" smtClean="0"/>
              <a:t>)</a:t>
            </a:r>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Definition of Risk Arbitrage </a:t>
            </a:r>
            <a:endParaRPr lang="zh-TW" altLang="en-US" dirty="0"/>
          </a:p>
        </p:txBody>
      </p:sp>
      <p:sp>
        <p:nvSpPr>
          <p:cNvPr id="3" name="內容版面配置區 2"/>
          <p:cNvSpPr>
            <a:spLocks noGrp="1"/>
          </p:cNvSpPr>
          <p:nvPr>
            <p:ph idx="1"/>
          </p:nvPr>
        </p:nvSpPr>
        <p:spPr>
          <a:xfrm>
            <a:off x="457200" y="1285860"/>
            <a:ext cx="8229600" cy="4840303"/>
          </a:xfrm>
        </p:spPr>
        <p:txBody>
          <a:bodyPr/>
          <a:lstStyle/>
          <a:p>
            <a:r>
              <a:rPr lang="en-US" altLang="zh-TW" dirty="0" smtClean="0"/>
              <a:t>Risk arbitrage in its general connotation </a:t>
            </a:r>
          </a:p>
          <a:p>
            <a:pPr>
              <a:buNone/>
            </a:pPr>
            <a:r>
              <a:rPr lang="zh-TW" altLang="en-US" sz="2800" dirty="0" smtClean="0"/>
              <a:t>    </a:t>
            </a:r>
            <a:r>
              <a:rPr lang="en-US" altLang="zh-TW" sz="2800" dirty="0" smtClean="0"/>
              <a:t>relates to trading around corporate events that alter the capital structure of a firm.</a:t>
            </a:r>
          </a:p>
          <a:p>
            <a:r>
              <a:rPr lang="en-US" dirty="0" smtClean="0"/>
              <a:t>A broad definition for three types of arbitrage that contain an element of risk</a:t>
            </a:r>
          </a:p>
          <a:p>
            <a:pPr>
              <a:buNone/>
            </a:pPr>
            <a:r>
              <a:rPr lang="en-US" altLang="zh-TW" dirty="0" smtClean="0"/>
              <a:t>   </a:t>
            </a:r>
            <a:r>
              <a:rPr lang="zh-TW" altLang="en-US" dirty="0" smtClean="0"/>
              <a:t> </a:t>
            </a:r>
            <a:r>
              <a:rPr lang="en-US" altLang="zh-TW" sz="2800" dirty="0" smtClean="0"/>
              <a:t>(1)</a:t>
            </a:r>
            <a:r>
              <a:rPr lang="en-US" sz="2800" dirty="0" smtClean="0"/>
              <a:t> Merger and acquisition arbitrage</a:t>
            </a:r>
          </a:p>
          <a:p>
            <a:pPr>
              <a:buNone/>
            </a:pPr>
            <a:r>
              <a:rPr lang="en-US" altLang="zh-TW" sz="2800" dirty="0" smtClean="0"/>
              <a:t>    </a:t>
            </a:r>
            <a:r>
              <a:rPr lang="zh-TW" altLang="en-US" sz="2800" dirty="0" smtClean="0"/>
              <a:t> </a:t>
            </a:r>
            <a:r>
              <a:rPr lang="en-US" altLang="zh-TW" sz="2800" dirty="0" smtClean="0"/>
              <a:t>(2)</a:t>
            </a:r>
            <a:r>
              <a:rPr lang="en-US" sz="2800" dirty="0" smtClean="0"/>
              <a:t> Liquidation arbitrage</a:t>
            </a:r>
          </a:p>
          <a:p>
            <a:pPr>
              <a:buNone/>
            </a:pPr>
            <a:r>
              <a:rPr lang="en-US" altLang="zh-TW" sz="2800" dirty="0" smtClean="0"/>
              <a:t>    </a:t>
            </a:r>
            <a:r>
              <a:rPr lang="zh-TW" altLang="en-US" sz="2800" dirty="0" smtClean="0"/>
              <a:t> </a:t>
            </a:r>
            <a:r>
              <a:rPr lang="en-US" altLang="zh-TW" sz="2800" dirty="0" smtClean="0"/>
              <a:t>(3)</a:t>
            </a:r>
            <a:r>
              <a:rPr lang="en-US" sz="2800" dirty="0" smtClean="0"/>
              <a:t> Pairs trading</a:t>
            </a:r>
            <a:endParaRPr lang="zh-TW" alt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Introduction </a:t>
            </a:r>
            <a:endParaRPr lang="zh-TW" altLang="en-US" dirty="0"/>
          </a:p>
        </p:txBody>
      </p:sp>
      <p:sp>
        <p:nvSpPr>
          <p:cNvPr id="3" name="內容版面配置區 2"/>
          <p:cNvSpPr>
            <a:spLocks noGrp="1"/>
          </p:cNvSpPr>
          <p:nvPr>
            <p:ph idx="1"/>
          </p:nvPr>
        </p:nvSpPr>
        <p:spPr>
          <a:xfrm>
            <a:off x="457200" y="1500174"/>
            <a:ext cx="8229600" cy="5072097"/>
          </a:xfrm>
        </p:spPr>
        <p:txBody>
          <a:bodyPr>
            <a:normAutofit fontScale="77500" lnSpcReduction="20000"/>
          </a:bodyPr>
          <a:lstStyle/>
          <a:p>
            <a:r>
              <a:rPr lang="en-US" altLang="zh-TW" sz="4100" b="1" dirty="0" smtClean="0"/>
              <a:t>Capital structure: </a:t>
            </a:r>
          </a:p>
          <a:p>
            <a:pPr>
              <a:buNone/>
            </a:pPr>
            <a:r>
              <a:rPr lang="en-US" altLang="zh-TW" sz="3600" dirty="0" smtClean="0"/>
              <a:t>    (1)issuing equity (2)issuing bonds</a:t>
            </a:r>
          </a:p>
          <a:p>
            <a:pPr>
              <a:buNone/>
            </a:pPr>
            <a:r>
              <a:rPr lang="en-US" altLang="zh-TW" sz="3600" dirty="0" smtClean="0"/>
              <a:t>    We prefer to issue equity </a:t>
            </a:r>
            <a:r>
              <a:rPr lang="en-US" altLang="zh-TW" sz="3600" dirty="0" err="1" smtClean="0"/>
              <a:t>first,then</a:t>
            </a:r>
            <a:r>
              <a:rPr lang="en-US" altLang="zh-TW" sz="3600" dirty="0" smtClean="0"/>
              <a:t> issuing bond.</a:t>
            </a:r>
          </a:p>
          <a:p>
            <a:pPr>
              <a:buNone/>
            </a:pPr>
            <a:endParaRPr lang="en-US" altLang="zh-TW" dirty="0" smtClean="0"/>
          </a:p>
          <a:p>
            <a:r>
              <a:rPr lang="en-US" altLang="zh-TW" sz="4100" b="1" dirty="0" smtClean="0"/>
              <a:t>Corporate events: </a:t>
            </a:r>
          </a:p>
          <a:p>
            <a:pPr>
              <a:buNone/>
            </a:pPr>
            <a:r>
              <a:rPr lang="en-US" altLang="zh-TW" dirty="0" smtClean="0"/>
              <a:t>     </a:t>
            </a:r>
            <a:r>
              <a:rPr lang="zh-TW" altLang="en-US" dirty="0" smtClean="0"/>
              <a:t> </a:t>
            </a:r>
            <a:r>
              <a:rPr lang="en-US" altLang="zh-TW" sz="3600" dirty="0" smtClean="0"/>
              <a:t>An action </a:t>
            </a:r>
            <a:r>
              <a:rPr lang="en-US" altLang="zh-TW" sz="3600" dirty="0" err="1" smtClean="0"/>
              <a:t>udertaken</a:t>
            </a:r>
            <a:r>
              <a:rPr lang="en-US" altLang="zh-TW" sz="3600" dirty="0" smtClean="0"/>
              <a:t> by company that affects its    </a:t>
            </a:r>
          </a:p>
          <a:p>
            <a:pPr>
              <a:buNone/>
            </a:pPr>
            <a:r>
              <a:rPr lang="en-US" altLang="zh-TW" sz="3600" dirty="0" smtClean="0"/>
              <a:t>     shareholders and bond holders.</a:t>
            </a:r>
          </a:p>
          <a:p>
            <a:pPr>
              <a:buNone/>
            </a:pPr>
            <a:r>
              <a:rPr lang="en-US" altLang="zh-TW" sz="3600" dirty="0" smtClean="0"/>
              <a:t>    Ex:</a:t>
            </a:r>
            <a:br>
              <a:rPr lang="en-US" altLang="zh-TW" sz="3600" dirty="0" smtClean="0"/>
            </a:br>
            <a:r>
              <a:rPr lang="en-US" altLang="zh-TW" sz="3600" dirty="0" smtClean="0"/>
              <a:t>paying of dividends, stock splits, tender offers, mergers, exchange </a:t>
            </a:r>
            <a:r>
              <a:rPr lang="en-US" altLang="zh-TW" sz="3600" dirty="0" err="1" smtClean="0"/>
              <a:t>offers,spinoffs</a:t>
            </a:r>
            <a:r>
              <a:rPr lang="en-US" altLang="zh-TW" sz="3600" dirty="0" smtClean="0"/>
              <a:t>, </a:t>
            </a:r>
            <a:br>
              <a:rPr lang="en-US" altLang="zh-TW" sz="3600" dirty="0" smtClean="0"/>
            </a:br>
            <a:r>
              <a:rPr lang="en-US" altLang="zh-TW" sz="3600" dirty="0" smtClean="0"/>
              <a:t>and recapitalizations.</a:t>
            </a:r>
          </a:p>
          <a:p>
            <a:pPr>
              <a:buNone/>
            </a:pPr>
            <a:r>
              <a:rPr lang="en-US" altLang="zh-TW" dirty="0" smtClean="0"/>
              <a:t>        </a:t>
            </a:r>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Introduction</a:t>
            </a:r>
            <a:endParaRPr lang="zh-TW" altLang="en-US" dirty="0"/>
          </a:p>
        </p:txBody>
      </p:sp>
      <p:sp>
        <p:nvSpPr>
          <p:cNvPr id="3" name="內容版面配置區 2"/>
          <p:cNvSpPr>
            <a:spLocks noGrp="1"/>
          </p:cNvSpPr>
          <p:nvPr>
            <p:ph idx="1"/>
          </p:nvPr>
        </p:nvSpPr>
        <p:spPr/>
        <p:txBody>
          <a:bodyPr>
            <a:normAutofit fontScale="92500" lnSpcReduction="20000"/>
          </a:bodyPr>
          <a:lstStyle/>
          <a:p>
            <a:r>
              <a:rPr lang="en-US" altLang="zh-TW" dirty="0" smtClean="0"/>
              <a:t>Trading on the price disparity between the two exchanged securities is termed </a:t>
            </a:r>
            <a:r>
              <a:rPr lang="en-US" altLang="zh-TW" i="1" dirty="0" smtClean="0"/>
              <a:t>risk arbitrage.</a:t>
            </a:r>
          </a:p>
          <a:p>
            <a:r>
              <a:rPr lang="en-US" altLang="zh-TW" dirty="0" smtClean="0"/>
              <a:t>Of the two securities involved in the exchange, we buy the lower</a:t>
            </a:r>
            <a:r>
              <a:rPr lang="zh-TW" altLang="en-US" dirty="0" smtClean="0"/>
              <a:t> </a:t>
            </a:r>
            <a:r>
              <a:rPr lang="en-US" altLang="zh-TW" dirty="0" smtClean="0"/>
              <a:t>priced security, sell the higher-priced security, and lock in the price difference for our profit.</a:t>
            </a:r>
          </a:p>
          <a:p>
            <a:r>
              <a:rPr lang="en-US" altLang="zh-TW" dirty="0" smtClean="0"/>
              <a:t>In the case of recapitalizations and spinoffs, one side of the exchanged securities is issued afresh and cannot be traded before issue. Keeping with the theme of pairs trading, we therefore focus on mergers and exchange offers.</a:t>
            </a:r>
            <a:endParaRPr lang="zh-TW" altLang="en-US" dirty="0"/>
          </a:p>
        </p:txBody>
      </p:sp>
      <p:cxnSp>
        <p:nvCxnSpPr>
          <p:cNvPr id="6" name="直線接點 5"/>
          <p:cNvCxnSpPr/>
          <p:nvPr/>
        </p:nvCxnSpPr>
        <p:spPr>
          <a:xfrm>
            <a:off x="857224" y="5857892"/>
            <a:ext cx="1285884"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8" name="直線接點 7"/>
          <p:cNvCxnSpPr/>
          <p:nvPr/>
        </p:nvCxnSpPr>
        <p:spPr>
          <a:xfrm>
            <a:off x="2857488" y="5857892"/>
            <a:ext cx="2500330" cy="1588"/>
          </a:xfrm>
          <a:prstGeom prst="line">
            <a:avLst/>
          </a:prstGeom>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The Deal process</a:t>
            </a:r>
            <a:endParaRPr lang="zh-TW" altLang="en-US" dirty="0"/>
          </a:p>
        </p:txBody>
      </p:sp>
      <p:sp>
        <p:nvSpPr>
          <p:cNvPr id="3" name="內容版面配置區 2"/>
          <p:cNvSpPr>
            <a:spLocks noGrp="1"/>
          </p:cNvSpPr>
          <p:nvPr>
            <p:ph idx="1"/>
          </p:nvPr>
        </p:nvSpPr>
        <p:spPr>
          <a:xfrm>
            <a:off x="457200" y="1357298"/>
            <a:ext cx="8229600" cy="4768865"/>
          </a:xfrm>
        </p:spPr>
        <p:txBody>
          <a:bodyPr>
            <a:normAutofit lnSpcReduction="10000"/>
          </a:bodyPr>
          <a:lstStyle/>
          <a:p>
            <a:r>
              <a:rPr lang="en-US" altLang="zh-TW" sz="2400" dirty="0" smtClean="0"/>
              <a:t>Merger:</a:t>
            </a:r>
          </a:p>
          <a:p>
            <a:pPr>
              <a:buNone/>
            </a:pPr>
            <a:r>
              <a:rPr lang="en-US" altLang="zh-TW" sz="2400" dirty="0" smtClean="0"/>
              <a:t>    The </a:t>
            </a:r>
            <a:r>
              <a:rPr lang="en-US" altLang="zh-TW" sz="2400" dirty="0" err="1" smtClean="0"/>
              <a:t>aquirer</a:t>
            </a:r>
            <a:r>
              <a:rPr lang="en-US" altLang="zh-TW" sz="2400" dirty="0" smtClean="0"/>
              <a:t> will negotiate agreement with the Target Board.</a:t>
            </a:r>
          </a:p>
          <a:p>
            <a:r>
              <a:rPr lang="en-US" altLang="zh-TW" sz="2400" dirty="0" smtClean="0"/>
              <a:t>Exchange offer</a:t>
            </a:r>
          </a:p>
          <a:p>
            <a:pPr>
              <a:buNone/>
            </a:pPr>
            <a:r>
              <a:rPr lang="en-US" altLang="zh-TW" sz="2400" dirty="0" smtClean="0"/>
              <a:t>    (1) The </a:t>
            </a:r>
            <a:r>
              <a:rPr lang="en-US" altLang="zh-TW" sz="2400" dirty="0" err="1" smtClean="0"/>
              <a:t>aquirer</a:t>
            </a:r>
            <a:r>
              <a:rPr lang="en-US" altLang="zh-TW" sz="2400" dirty="0" smtClean="0"/>
              <a:t> will make an offer addressed   </a:t>
            </a:r>
          </a:p>
          <a:p>
            <a:pPr>
              <a:buNone/>
            </a:pPr>
            <a:r>
              <a:rPr lang="en-US" altLang="zh-TW" sz="2400" dirty="0" smtClean="0"/>
              <a:t>          to each shareholders.</a:t>
            </a:r>
          </a:p>
          <a:p>
            <a:pPr>
              <a:buNone/>
            </a:pPr>
            <a:r>
              <a:rPr lang="en-US" altLang="zh-TW" sz="2400" dirty="0" smtClean="0"/>
              <a:t>    (2)A hybrid between a merger and a tender-  </a:t>
            </a:r>
          </a:p>
          <a:p>
            <a:pPr>
              <a:buNone/>
            </a:pPr>
            <a:r>
              <a:rPr lang="en-US" altLang="zh-TW" sz="2400" dirty="0" smtClean="0"/>
              <a:t>         offer</a:t>
            </a:r>
          </a:p>
          <a:p>
            <a:pPr>
              <a:buNone/>
            </a:pPr>
            <a:r>
              <a:rPr lang="en-US" altLang="zh-TW" sz="2400" dirty="0" smtClean="0"/>
              <a:t>    (3)Through advertisements in the </a:t>
            </a:r>
            <a:r>
              <a:rPr lang="en-US" altLang="zh-TW" sz="2400" i="1" dirty="0" smtClean="0"/>
              <a:t>Wall Street Journal and </a:t>
            </a:r>
            <a:r>
              <a:rPr lang="en-US" altLang="zh-TW" sz="2400" dirty="0" smtClean="0"/>
              <a:t>local     newspapers.</a:t>
            </a:r>
          </a:p>
          <a:p>
            <a:pPr>
              <a:buNone/>
            </a:pPr>
            <a:r>
              <a:rPr lang="en-US" altLang="zh-TW" sz="2400" dirty="0" smtClean="0"/>
              <a:t>    </a:t>
            </a:r>
            <a:r>
              <a:rPr lang="en-US" altLang="zh-TW" sz="2400" b="1" dirty="0" smtClean="0"/>
              <a:t>Process : </a:t>
            </a:r>
          </a:p>
          <a:p>
            <a:pPr>
              <a:buNone/>
            </a:pPr>
            <a:r>
              <a:rPr lang="zh-TW" altLang="en-US" sz="2400" dirty="0" smtClean="0"/>
              <a:t>     尋找</a:t>
            </a:r>
            <a:r>
              <a:rPr lang="en-US" altLang="zh-TW" sz="2400" dirty="0" smtClean="0"/>
              <a:t>           </a:t>
            </a:r>
            <a:r>
              <a:rPr lang="zh-TW" altLang="en-US" sz="2400" dirty="0" smtClean="0"/>
              <a:t>律師訂合約</a:t>
            </a:r>
            <a:r>
              <a:rPr lang="en-US" altLang="zh-TW" sz="2400" dirty="0" smtClean="0"/>
              <a:t>          </a:t>
            </a:r>
            <a:r>
              <a:rPr lang="zh-TW" altLang="en-US" sz="2400" dirty="0" smtClean="0"/>
              <a:t>宣布           經</a:t>
            </a:r>
            <a:r>
              <a:rPr lang="en-US" altLang="zh-TW" sz="2400" dirty="0" smtClean="0"/>
              <a:t>SEC</a:t>
            </a:r>
            <a:r>
              <a:rPr lang="zh-TW" altLang="en-US" sz="2400" dirty="0" smtClean="0"/>
              <a:t>認可</a:t>
            </a:r>
            <a:r>
              <a:rPr lang="en-US" altLang="zh-TW" sz="2400" dirty="0" smtClean="0"/>
              <a:t/>
            </a:r>
            <a:br>
              <a:rPr lang="en-US" altLang="zh-TW" sz="2400" dirty="0" smtClean="0"/>
            </a:br>
            <a:r>
              <a:rPr lang="en-US" altLang="zh-TW" sz="2400" dirty="0" smtClean="0"/>
              <a:t>Effective Day          </a:t>
            </a:r>
            <a:r>
              <a:rPr lang="zh-TW" altLang="en-US" sz="2400" dirty="0" smtClean="0"/>
              <a:t>通知股東</a:t>
            </a:r>
            <a:endParaRPr lang="en-US" altLang="zh-TW" sz="2400" dirty="0" smtClean="0"/>
          </a:p>
          <a:p>
            <a:pPr>
              <a:buNone/>
            </a:pPr>
            <a:endParaRPr lang="zh-TW" altLang="en-US" sz="2400" dirty="0"/>
          </a:p>
        </p:txBody>
      </p:sp>
      <p:cxnSp>
        <p:nvCxnSpPr>
          <p:cNvPr id="5" name="直線單箭頭接點 4"/>
          <p:cNvCxnSpPr/>
          <p:nvPr/>
        </p:nvCxnSpPr>
        <p:spPr>
          <a:xfrm>
            <a:off x="2571736" y="5857892"/>
            <a:ext cx="57150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 name="直線單箭頭接點 5"/>
          <p:cNvCxnSpPr/>
          <p:nvPr/>
        </p:nvCxnSpPr>
        <p:spPr>
          <a:xfrm>
            <a:off x="1571604" y="5500702"/>
            <a:ext cx="57150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 name="直線單箭頭接點 6"/>
          <p:cNvCxnSpPr/>
          <p:nvPr/>
        </p:nvCxnSpPr>
        <p:spPr>
          <a:xfrm>
            <a:off x="3786182" y="5500702"/>
            <a:ext cx="57150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 name="直線單箭頭接點 7"/>
          <p:cNvCxnSpPr/>
          <p:nvPr/>
        </p:nvCxnSpPr>
        <p:spPr>
          <a:xfrm>
            <a:off x="5143504" y="5500702"/>
            <a:ext cx="57150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 name="直線單箭頭接點 8"/>
          <p:cNvCxnSpPr/>
          <p:nvPr/>
        </p:nvCxnSpPr>
        <p:spPr>
          <a:xfrm>
            <a:off x="7286644" y="5500702"/>
            <a:ext cx="57150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Transaction terms</a:t>
            </a:r>
            <a:endParaRPr lang="zh-TW" altLang="en-US" dirty="0"/>
          </a:p>
        </p:txBody>
      </p:sp>
      <p:sp>
        <p:nvSpPr>
          <p:cNvPr id="3" name="內容版面配置區 2"/>
          <p:cNvSpPr>
            <a:spLocks noGrp="1"/>
          </p:cNvSpPr>
          <p:nvPr>
            <p:ph idx="1"/>
          </p:nvPr>
        </p:nvSpPr>
        <p:spPr>
          <a:xfrm>
            <a:off x="500034" y="1285860"/>
            <a:ext cx="8229600" cy="4840303"/>
          </a:xfrm>
        </p:spPr>
        <p:txBody>
          <a:bodyPr>
            <a:normAutofit fontScale="70000" lnSpcReduction="20000"/>
          </a:bodyPr>
          <a:lstStyle/>
          <a:p>
            <a:r>
              <a:rPr lang="en-US" altLang="zh-TW" dirty="0" smtClean="0"/>
              <a:t>The role of the transaction terms in a deal is to mitigate some of the variability of the price of the bidder stock and try to achieve the objective of paying a specific dollar amount for the target stock.</a:t>
            </a:r>
          </a:p>
          <a:p>
            <a:r>
              <a:rPr lang="en-US" altLang="zh-TW" sz="3600" b="1" dirty="0" smtClean="0"/>
              <a:t>Fixed Ratio Stock Exchange</a:t>
            </a:r>
          </a:p>
          <a:p>
            <a:pPr>
              <a:buNone/>
            </a:pPr>
            <a:r>
              <a:rPr lang="en-US" altLang="zh-TW" dirty="0" smtClean="0"/>
              <a:t>    </a:t>
            </a:r>
            <a:r>
              <a:rPr lang="zh-TW" altLang="en-US" dirty="0" smtClean="0"/>
              <a:t> </a:t>
            </a:r>
            <a:r>
              <a:rPr lang="en-US" altLang="zh-TW" sz="3400" dirty="0" smtClean="0"/>
              <a:t>Shares of the target are exchanged for shares of the bidder in a</a:t>
            </a:r>
            <a:r>
              <a:rPr lang="zh-TW" altLang="en-US" sz="3400" dirty="0" smtClean="0"/>
              <a:t> </a:t>
            </a:r>
            <a:r>
              <a:rPr lang="en-US" altLang="zh-TW" sz="3400" dirty="0" smtClean="0"/>
              <a:t>fixed exchange ratio.</a:t>
            </a:r>
          </a:p>
          <a:p>
            <a:r>
              <a:rPr lang="en-US" altLang="zh-TW" sz="4000" b="1" dirty="0" smtClean="0"/>
              <a:t>Fixed Value Stock Exchange</a:t>
            </a:r>
          </a:p>
          <a:p>
            <a:pPr>
              <a:buNone/>
            </a:pPr>
            <a:r>
              <a:rPr lang="en-US" altLang="zh-TW" dirty="0" smtClean="0"/>
              <a:t>     </a:t>
            </a:r>
            <a:r>
              <a:rPr lang="en-US" altLang="zh-TW" sz="3400" dirty="0" smtClean="0"/>
              <a:t>A commonly used approach is to use the average closing price of the bidder stock in the pricing period to determine the exchange ratio.</a:t>
            </a:r>
          </a:p>
          <a:p>
            <a:pPr>
              <a:buNone/>
            </a:pPr>
            <a:r>
              <a:rPr lang="en-US" altLang="zh-TW" dirty="0" smtClean="0"/>
              <a:t>     </a:t>
            </a:r>
          </a:p>
          <a:p>
            <a:pPr>
              <a:buNone/>
            </a:pPr>
            <a:r>
              <a:rPr lang="en-US" altLang="zh-TW" sz="3400" dirty="0" smtClean="0"/>
              <a:t>     Sometimes, to prevent manipulation of the closing price by </a:t>
            </a:r>
            <a:r>
              <a:rPr lang="en-US" altLang="zh-TW" sz="3400" dirty="0" err="1" smtClean="0"/>
              <a:t>arbitrageurs,we</a:t>
            </a:r>
            <a:r>
              <a:rPr lang="en-US" altLang="zh-TW" sz="3400" dirty="0" smtClean="0"/>
              <a:t> use weighted average price.</a:t>
            </a:r>
            <a:endParaRPr lang="zh-TW" altLang="en-US" sz="3400" dirty="0"/>
          </a:p>
        </p:txBody>
      </p:sp>
      <p:cxnSp>
        <p:nvCxnSpPr>
          <p:cNvPr id="5" name="直線接點 4"/>
          <p:cNvCxnSpPr/>
          <p:nvPr/>
        </p:nvCxnSpPr>
        <p:spPr>
          <a:xfrm>
            <a:off x="3500430" y="5500702"/>
            <a:ext cx="2857520" cy="1588"/>
          </a:xfrm>
          <a:prstGeom prst="line">
            <a:avLst/>
          </a:prstGeom>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357166"/>
            <a:ext cx="8229600" cy="5768997"/>
          </a:xfrm>
        </p:spPr>
        <p:txBody>
          <a:bodyPr>
            <a:normAutofit fontScale="77500" lnSpcReduction="20000"/>
          </a:bodyPr>
          <a:lstStyle/>
          <a:p>
            <a:r>
              <a:rPr lang="en-US" altLang="zh-TW" sz="3600" b="1" dirty="0" smtClean="0"/>
              <a:t>Stock and Cash Exchange</a:t>
            </a:r>
          </a:p>
          <a:p>
            <a:pPr>
              <a:buNone/>
            </a:pPr>
            <a:r>
              <a:rPr lang="en-US" altLang="zh-TW" dirty="0" smtClean="0"/>
              <a:t>   Example: </a:t>
            </a:r>
          </a:p>
          <a:p>
            <a:pPr>
              <a:buNone/>
            </a:pPr>
            <a:r>
              <a:rPr lang="en-US" altLang="zh-TW" dirty="0" smtClean="0"/>
              <a:t>    </a:t>
            </a:r>
            <a:r>
              <a:rPr lang="zh-TW" altLang="en-US" dirty="0" smtClean="0"/>
              <a:t> </a:t>
            </a:r>
            <a:r>
              <a:rPr lang="en-US" altLang="zh-TW" sz="2600" dirty="0" smtClean="0"/>
              <a:t>Bidder B pays for target T, 70 percent in stock,30 percent in cash. The share exchange ratio is 0.5; that is, 1/2 a share of B for one share of T. Cash amount paid for the remaining 30 percent is $20. Based on the preceding specification, let us now compute the exchange on a per target stock basis.</a:t>
            </a:r>
          </a:p>
          <a:p>
            <a:pPr>
              <a:buNone/>
            </a:pPr>
            <a:r>
              <a:rPr lang="en-US" altLang="zh-TW" dirty="0" smtClean="0"/>
              <a:t>   </a:t>
            </a:r>
          </a:p>
          <a:p>
            <a:pPr>
              <a:buNone/>
            </a:pPr>
            <a:r>
              <a:rPr lang="zh-TW" altLang="en-US" dirty="0" smtClean="0"/>
              <a:t>     </a:t>
            </a:r>
            <a:r>
              <a:rPr lang="en-US" altLang="zh-TW" dirty="0" smtClean="0"/>
              <a:t>Share amount: share percentage × ratio = 0.7 × 0.5 = .35</a:t>
            </a:r>
          </a:p>
          <a:p>
            <a:pPr>
              <a:buNone/>
            </a:pPr>
            <a:r>
              <a:rPr lang="zh-TW" altLang="en-US" dirty="0" smtClean="0"/>
              <a:t>     </a:t>
            </a:r>
            <a:r>
              <a:rPr lang="en-US" altLang="zh-TW" dirty="0" smtClean="0"/>
              <a:t>Cash amount: cash percentage × cash value = 0.3 × $20 = $6.0</a:t>
            </a:r>
          </a:p>
          <a:p>
            <a:pPr>
              <a:buNone/>
            </a:pPr>
            <a:r>
              <a:rPr lang="zh-TW" altLang="en-US" dirty="0" smtClean="0"/>
              <a:t>  </a:t>
            </a:r>
            <a:endParaRPr lang="en-US" altLang="zh-TW" dirty="0" smtClean="0"/>
          </a:p>
          <a:p>
            <a:pPr>
              <a:buNone/>
            </a:pPr>
            <a:r>
              <a:rPr lang="zh-TW" altLang="en-US" dirty="0" smtClean="0"/>
              <a:t>   </a:t>
            </a:r>
            <a:r>
              <a:rPr lang="en-US" altLang="zh-TW" dirty="0" smtClean="0"/>
              <a:t>Notes: </a:t>
            </a:r>
          </a:p>
          <a:p>
            <a:pPr>
              <a:buNone/>
            </a:pPr>
            <a:r>
              <a:rPr lang="en-US" altLang="zh-TW" dirty="0" smtClean="0"/>
              <a:t>    These sets of transaction terms reduce the dependence of the exchange ratio on the price of the bidder stock, paying partly in cash reduces the amount of equity issued and has an effect on the capital structure of the new entity.</a:t>
            </a:r>
          </a:p>
          <a:p>
            <a:pPr>
              <a:buNone/>
            </a:pPr>
            <a:endParaRPr lang="zh-TW" altLang="en-US" dirty="0"/>
          </a:p>
        </p:txBody>
      </p:sp>
      <p:cxnSp>
        <p:nvCxnSpPr>
          <p:cNvPr id="5" name="直線接點 4"/>
          <p:cNvCxnSpPr/>
          <p:nvPr/>
        </p:nvCxnSpPr>
        <p:spPr>
          <a:xfrm>
            <a:off x="4929190" y="4786322"/>
            <a:ext cx="3429024"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7" name="直線接點 6"/>
          <p:cNvCxnSpPr/>
          <p:nvPr/>
        </p:nvCxnSpPr>
        <p:spPr>
          <a:xfrm>
            <a:off x="928662" y="5143512"/>
            <a:ext cx="6357982" cy="1588"/>
          </a:xfrm>
          <a:prstGeom prst="line">
            <a:avLst/>
          </a:prstGeom>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285728"/>
            <a:ext cx="8229600" cy="5840435"/>
          </a:xfrm>
        </p:spPr>
        <p:txBody>
          <a:bodyPr/>
          <a:lstStyle/>
          <a:p>
            <a:r>
              <a:rPr lang="en-US" altLang="zh-TW" b="1" dirty="0" smtClean="0"/>
              <a:t>Collars: </a:t>
            </a:r>
            <a:r>
              <a:rPr lang="en-US" altLang="zh-TW" dirty="0" smtClean="0"/>
              <a:t> (adjustment)</a:t>
            </a:r>
          </a:p>
          <a:p>
            <a:pPr>
              <a:buNone/>
            </a:pPr>
            <a:r>
              <a:rPr lang="en-US" altLang="zh-TW" dirty="0" smtClean="0"/>
              <a:t>    Attempt to </a:t>
            </a:r>
            <a:r>
              <a:rPr lang="en-US" altLang="zh-TW" dirty="0" err="1" smtClean="0"/>
              <a:t>reeduce</a:t>
            </a:r>
            <a:r>
              <a:rPr lang="en-US" altLang="zh-TW" dirty="0" smtClean="0"/>
              <a:t> the dependence of the exchange ratio to the volatility of stock.</a:t>
            </a:r>
          </a:p>
          <a:p>
            <a:pPr>
              <a:buNone/>
            </a:pPr>
            <a:endParaRPr lang="en-US" altLang="zh-TW" dirty="0" smtClean="0"/>
          </a:p>
          <a:p>
            <a:pPr>
              <a:buNone/>
            </a:pPr>
            <a:endParaRPr lang="en-US" altLang="zh-TW" dirty="0" smtClean="0"/>
          </a:p>
          <a:p>
            <a:pPr>
              <a:buNone/>
            </a:pPr>
            <a:endParaRPr lang="en-US" altLang="zh-TW" dirty="0" smtClean="0"/>
          </a:p>
          <a:p>
            <a:pPr>
              <a:buNone/>
            </a:pPr>
            <a:r>
              <a:rPr lang="en-US" altLang="zh-TW" dirty="0" smtClean="0"/>
              <a:t>   </a:t>
            </a:r>
          </a:p>
          <a:p>
            <a:pPr>
              <a:buNone/>
            </a:pPr>
            <a:r>
              <a:rPr lang="en-US" altLang="zh-TW" dirty="0" smtClean="0"/>
              <a:t>Spread = exchange value of a target share –  </a:t>
            </a:r>
          </a:p>
          <a:p>
            <a:pPr>
              <a:buNone/>
            </a:pPr>
            <a:r>
              <a:rPr lang="en-US" altLang="zh-TW" dirty="0" smtClean="0"/>
              <a:t>                     current price of target share</a:t>
            </a:r>
          </a:p>
          <a:p>
            <a:pPr>
              <a:buNone/>
            </a:pPr>
            <a:endParaRPr lang="en-US" altLang="zh-TW" dirty="0" smtClean="0"/>
          </a:p>
          <a:p>
            <a:pPr>
              <a:buNone/>
            </a:pPr>
            <a:endParaRPr lang="zh-TW" altLang="en-US" dirty="0"/>
          </a:p>
        </p:txBody>
      </p:sp>
      <p:sp>
        <p:nvSpPr>
          <p:cNvPr id="4" name="標題 1"/>
          <p:cNvSpPr>
            <a:spLocks noGrp="1"/>
          </p:cNvSpPr>
          <p:nvPr>
            <p:ph type="title"/>
          </p:nvPr>
        </p:nvSpPr>
        <p:spPr>
          <a:xfrm>
            <a:off x="214282" y="3071810"/>
            <a:ext cx="8229600" cy="1143000"/>
          </a:xfrm>
        </p:spPr>
        <p:txBody>
          <a:bodyPr/>
          <a:lstStyle/>
          <a:p>
            <a:r>
              <a:rPr lang="en-US" altLang="zh-TW" dirty="0" smtClean="0"/>
              <a:t>THE DEAL SPREAD</a:t>
            </a:r>
            <a:endParaRPr lang="zh-TW"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pic>
        <p:nvPicPr>
          <p:cNvPr id="1027" name="Picture 3"/>
          <p:cNvPicPr>
            <a:picLocks noGrp="1" noChangeAspect="1" noChangeArrowheads="1"/>
          </p:cNvPicPr>
          <p:nvPr>
            <p:ph idx="1"/>
          </p:nvPr>
        </p:nvPicPr>
        <p:blipFill>
          <a:blip r:embed="rId3"/>
          <a:srcRect/>
          <a:stretch>
            <a:fillRect/>
          </a:stretch>
        </p:blipFill>
        <p:spPr bwMode="auto">
          <a:xfrm>
            <a:off x="1142976" y="0"/>
            <a:ext cx="6286544" cy="3260215"/>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714348" y="3357562"/>
            <a:ext cx="7000876" cy="3500438"/>
          </a:xfrm>
          <a:prstGeom prst="rect">
            <a:avLst/>
          </a:prstGeom>
          <a:noFill/>
          <a:ln w="9525">
            <a:noFill/>
            <a:miter lim="800000"/>
            <a:headEnd/>
            <a:tailEnd/>
          </a:ln>
          <a:effectLst/>
        </p:spPr>
      </p:pic>
      <p:sp>
        <p:nvSpPr>
          <p:cNvPr id="7" name="文字方塊 6"/>
          <p:cNvSpPr txBox="1"/>
          <p:nvPr/>
        </p:nvSpPr>
        <p:spPr>
          <a:xfrm>
            <a:off x="500034" y="428604"/>
            <a:ext cx="1142976" cy="369332"/>
          </a:xfrm>
          <a:prstGeom prst="rect">
            <a:avLst/>
          </a:prstGeom>
          <a:noFill/>
        </p:spPr>
        <p:txBody>
          <a:bodyPr wrap="square" rtlCol="0">
            <a:spAutoFit/>
          </a:bodyPr>
          <a:lstStyle/>
          <a:p>
            <a:r>
              <a:rPr lang="en-US" altLang="zh-TW" b="1" dirty="0" smtClean="0"/>
              <a:t>Price</a:t>
            </a:r>
            <a:endParaRPr lang="zh-TW" altLang="en-US" b="1" dirty="0"/>
          </a:p>
        </p:txBody>
      </p:sp>
      <p:sp>
        <p:nvSpPr>
          <p:cNvPr id="8" name="橢圓 7"/>
          <p:cNvSpPr/>
          <p:nvPr/>
        </p:nvSpPr>
        <p:spPr>
          <a:xfrm>
            <a:off x="2214546" y="1142984"/>
            <a:ext cx="500066" cy="5000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758</Words>
  <PresentationFormat>如螢幕大小 (4:3)</PresentationFormat>
  <Paragraphs>76</Paragraphs>
  <Slides>12</Slides>
  <Notes>3</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Office 佈景主題</vt:lpstr>
      <vt:lpstr>Pairs-Trading (CH9)  Risk Arbitrage Mechanics</vt:lpstr>
      <vt:lpstr>Definition of Risk Arbitrage </vt:lpstr>
      <vt:lpstr>Introduction </vt:lpstr>
      <vt:lpstr>Introduction</vt:lpstr>
      <vt:lpstr>The Deal process</vt:lpstr>
      <vt:lpstr>Transaction terms</vt:lpstr>
      <vt:lpstr>投影片 7</vt:lpstr>
      <vt:lpstr>THE DEAL SPREAD</vt:lpstr>
      <vt:lpstr>投影片 9</vt:lpstr>
      <vt:lpstr>TRADING STRATEGY</vt:lpstr>
      <vt:lpstr>Example</vt:lpstr>
      <vt:lpstr>後續</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Pairs-Trading (CH9)  Risk Arbitrage Mechanics</dc:title>
  <dc:creator>shengsheng</dc:creator>
  <cp:lastModifiedBy>shengsheng</cp:lastModifiedBy>
  <cp:revision>21</cp:revision>
  <dcterms:created xsi:type="dcterms:W3CDTF">2015-05-25T13:37:39Z</dcterms:created>
  <dcterms:modified xsi:type="dcterms:W3CDTF">2015-05-26T15:56:54Z</dcterms:modified>
</cp:coreProperties>
</file>